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mailto:ramani.ma@northeastern.edu" TargetMode="External"/><Relationship Id="rId3" Type="http://schemas.openxmlformats.org/officeDocument/2006/relationships/hyperlink" Target="mailto:desai.var@northeastern.edu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oject"/>
          <p:cNvSpPr txBox="1"/>
          <p:nvPr>
            <p:ph type="title" idx="4294967295"/>
          </p:nvPr>
        </p:nvSpPr>
        <p:spPr>
          <a:xfrm>
            <a:off x="785425" y="2668462"/>
            <a:ext cx="11658601" cy="749301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Project</a:t>
            </a:r>
          </a:p>
        </p:txBody>
      </p:sp>
      <p:sp>
        <p:nvSpPr>
          <p:cNvPr id="159" name="Car Rental System"/>
          <p:cNvSpPr txBox="1"/>
          <p:nvPr>
            <p:ph type="body" idx="4294967295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  <a:defRPr spc="88" sz="4400"/>
            </a:lvl1pPr>
          </a:lstStyle>
          <a:p>
            <a:pPr/>
            <a:r>
              <a:t>Car Rental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lass hierarchy Diagram:…"/>
          <p:cNvSpPr txBox="1"/>
          <p:nvPr>
            <p:ph type="title" idx="4294967295"/>
          </p:nvPr>
        </p:nvSpPr>
        <p:spPr>
          <a:xfrm>
            <a:off x="673100" y="584200"/>
            <a:ext cx="11658600" cy="1723032"/>
          </a:xfrm>
          <a:prstGeom prst="rect">
            <a:avLst/>
          </a:prstGeom>
        </p:spPr>
        <p:txBody>
          <a:bodyPr/>
          <a:lstStyle/>
          <a:p>
            <a:pPr/>
            <a:r>
              <a:t>Class hierarchy Diagram: </a:t>
            </a:r>
          </a:p>
          <a:p>
            <a:pPr/>
            <a:r>
              <a:t>GoF Factory</a:t>
            </a:r>
          </a:p>
        </p:txBody>
      </p:sp>
      <p:pic>
        <p:nvPicPr>
          <p:cNvPr id="188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399" y="2817706"/>
            <a:ext cx="11115042" cy="34521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lass hierarchy Diagram:…"/>
          <p:cNvSpPr txBox="1"/>
          <p:nvPr>
            <p:ph type="title" idx="4294967295"/>
          </p:nvPr>
        </p:nvSpPr>
        <p:spPr>
          <a:xfrm>
            <a:off x="673100" y="584200"/>
            <a:ext cx="11658600" cy="1482000"/>
          </a:xfrm>
          <a:prstGeom prst="rect">
            <a:avLst/>
          </a:prstGeom>
        </p:spPr>
        <p:txBody>
          <a:bodyPr/>
          <a:lstStyle/>
          <a:p>
            <a:pPr/>
            <a:r>
              <a:t>Class hierarchy Diagram: </a:t>
            </a:r>
          </a:p>
          <a:p>
            <a:pPr/>
            <a:r>
              <a:t>GoF Factory</a:t>
            </a:r>
          </a:p>
        </p:txBody>
      </p:sp>
      <p:pic>
        <p:nvPicPr>
          <p:cNvPr id="19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9546" y="2384213"/>
            <a:ext cx="5484143" cy="46600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lass hierarchy Diagram:…"/>
          <p:cNvSpPr txBox="1"/>
          <p:nvPr/>
        </p:nvSpPr>
        <p:spPr>
          <a:xfrm>
            <a:off x="758613" y="541866"/>
            <a:ext cx="11270828" cy="143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cap="all" spc="79" sz="4000">
                <a:latin typeface="+mn-lt"/>
                <a:ea typeface="+mn-ea"/>
                <a:cs typeface="+mn-cs"/>
                <a:sym typeface="Futura"/>
              </a:defRPr>
            </a:pPr>
            <a:r>
              <a:t>Class hierarchy Diagram: </a:t>
            </a:r>
          </a:p>
          <a:p>
            <a:pPr>
              <a:defRPr cap="all" spc="79" sz="4000">
                <a:latin typeface="+mn-lt"/>
                <a:ea typeface="+mn-ea"/>
                <a:cs typeface="+mn-cs"/>
                <a:sym typeface="Futura"/>
              </a:defRPr>
            </a:pPr>
            <a:r>
              <a:t>Singleton Design</a:t>
            </a:r>
          </a:p>
        </p:txBody>
      </p:sp>
      <p:pic>
        <p:nvPicPr>
          <p:cNvPr id="19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107" y="2286901"/>
            <a:ext cx="6822855" cy="57989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95" name="AbstractCarRentalSystemAPI…"/>
          <p:cNvSpPr txBox="1"/>
          <p:nvPr/>
        </p:nvSpPr>
        <p:spPr>
          <a:xfrm>
            <a:off x="7600332" y="3459173"/>
            <a:ext cx="4512565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AbstractCarRentalSystemAPI </a:t>
            </a:r>
          </a:p>
          <a:p>
            <a:pPr/>
            <a:r>
              <a:t>returns a new instance of </a:t>
            </a:r>
          </a:p>
          <a:p>
            <a:pPr/>
            <a:r>
              <a:t>CarRentalSystemBase when </a:t>
            </a:r>
          </a:p>
          <a:p>
            <a:pPr/>
            <a:r>
              <a:t>getObject method is called for</a:t>
            </a:r>
          </a:p>
          <a:p>
            <a:pPr/>
            <a:r>
              <a:t>the first time and it returns the</a:t>
            </a:r>
          </a:p>
          <a:p>
            <a:pPr/>
            <a:r>
              <a:t>same instance every other time </a:t>
            </a:r>
          </a:p>
          <a:p>
            <a:pPr/>
            <a:r>
              <a:t>getObject method is called.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arRentalSystem: Databas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CarRentalSystem: Database</a:t>
            </a:r>
          </a:p>
        </p:txBody>
      </p:sp>
      <p:sp>
        <p:nvSpPr>
          <p:cNvPr id="198" name="CSV…"/>
          <p:cNvSpPr txBox="1"/>
          <p:nvPr>
            <p:ph type="body" idx="4294967295"/>
          </p:nvPr>
        </p:nvSpPr>
        <p:spPr>
          <a:xfrm>
            <a:off x="885270" y="-2146"/>
            <a:ext cx="11658601" cy="7467601"/>
          </a:xfrm>
          <a:prstGeom prst="rect">
            <a:avLst/>
          </a:prstGeom>
        </p:spPr>
        <p:txBody>
          <a:bodyPr anchor="ctr"/>
          <a:lstStyle/>
          <a:p>
            <a:pPr marL="485775" indent="-485775">
              <a:spcBef>
                <a:spcPts val="800"/>
              </a:spcBef>
              <a:defRPr spc="62" sz="3100"/>
            </a:pPr>
            <a:r>
              <a:t>CSV</a:t>
            </a:r>
          </a:p>
          <a:p>
            <a:pPr marL="485775" indent="-485775">
              <a:spcBef>
                <a:spcPts val="800"/>
              </a:spcBef>
              <a:defRPr spc="62" sz="3100"/>
            </a:pPr>
            <a:r>
              <a:t>BufferedReader, BufferedWriter</a:t>
            </a:r>
          </a:p>
          <a:p>
            <a:pPr marL="485775" indent="-485775">
              <a:spcBef>
                <a:spcPts val="800"/>
              </a:spcBef>
              <a:defRPr spc="62" sz="3100"/>
            </a:pPr>
            <a:r>
              <a:t>FileReader, FileWriter</a:t>
            </a:r>
          </a:p>
          <a:p>
            <a:pPr marL="485775" indent="-485775">
              <a:spcBef>
                <a:spcPts val="800"/>
              </a:spcBef>
              <a:defRPr spc="62" sz="3100"/>
            </a:pPr>
            <a:r>
              <a:t>Scanner</a:t>
            </a:r>
          </a:p>
        </p:txBody>
      </p:sp>
      <p:pic>
        <p:nvPicPr>
          <p:cNvPr id="199" name="Graphical user interface, application&#10;&#10;Description automatically generated" descr="Graphical user interface, applicationDescription automatically generate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9228" y="2178303"/>
            <a:ext cx="3467948" cy="31067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00" name="Graphical user interface, text&#10;&#10;Description automatically generated" descr="Graphical user interface, textDescription automatically generate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201" y="5981555"/>
            <a:ext cx="11270828" cy="22668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01" name="Lessee Data"/>
          <p:cNvSpPr txBox="1"/>
          <p:nvPr/>
        </p:nvSpPr>
        <p:spPr>
          <a:xfrm>
            <a:off x="1542187" y="8555422"/>
            <a:ext cx="32512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spcBef>
                <a:spcPts val="800"/>
              </a:spcBef>
            </a:lvl1pPr>
          </a:lstStyle>
          <a:p>
            <a:pPr/>
            <a:r>
              <a:t>Lessee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arRentalSystem: Java 8 Functions"/>
          <p:cNvSpPr txBox="1"/>
          <p:nvPr/>
        </p:nvSpPr>
        <p:spPr>
          <a:xfrm>
            <a:off x="758613" y="329696"/>
            <a:ext cx="11270828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CarRentalSystem: Java 8 Functions</a:t>
            </a:r>
          </a:p>
        </p:txBody>
      </p:sp>
      <p:sp>
        <p:nvSpPr>
          <p:cNvPr id="204" name="Stream API…"/>
          <p:cNvSpPr txBox="1"/>
          <p:nvPr/>
        </p:nvSpPr>
        <p:spPr>
          <a:xfrm>
            <a:off x="975359" y="1408853"/>
            <a:ext cx="11054082" cy="6142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71487" indent="-471487" algn="l">
              <a:spcBef>
                <a:spcPts val="1000"/>
              </a:spcBef>
              <a:buSzPct val="100000"/>
              <a:buChar char="•"/>
              <a:defRPr sz="3500"/>
            </a:pPr>
            <a:r>
              <a:t>Stream API</a:t>
            </a:r>
          </a:p>
          <a:p>
            <a:pPr marL="471487" indent="-471487" algn="l">
              <a:spcBef>
                <a:spcPts val="1000"/>
              </a:spcBef>
              <a:buSzPct val="100000"/>
              <a:buChar char="•"/>
              <a:defRPr sz="3500"/>
            </a:pPr>
            <a:r>
              <a:t>Lambda Function</a:t>
            </a:r>
          </a:p>
          <a:p>
            <a:pPr marL="471487" indent="-471487" algn="l">
              <a:spcBef>
                <a:spcPts val="1000"/>
              </a:spcBef>
              <a:buSzPct val="100000"/>
              <a:buChar char="•"/>
              <a:defRPr sz="3500"/>
            </a:pPr>
            <a:r>
              <a:t>Method Reference</a:t>
            </a:r>
          </a:p>
          <a:p>
            <a:pPr lvl="1" indent="457200" algn="l">
              <a:defRPr sz="3500"/>
            </a:pPr>
          </a:p>
          <a:p>
            <a:pPr lvl="1" indent="457200" algn="l">
              <a:defRPr sz="3500"/>
            </a:pPr>
          </a:p>
          <a:p>
            <a:pPr marL="342900" indent="-342900" algn="l">
              <a:spcBef>
                <a:spcPts val="1000"/>
              </a:spcBef>
              <a:buSzPct val="100000"/>
              <a:buChar char="•"/>
              <a:defRPr sz="3500"/>
            </a:pPr>
          </a:p>
          <a:p>
            <a:pPr lvl="2" marL="1143000" indent="-228600" algn="l">
              <a:buSzPct val="100000"/>
              <a:buChar char="•"/>
              <a:defRPr sz="3500"/>
            </a:pPr>
          </a:p>
          <a:p>
            <a:pPr marL="471487" indent="-471487" algn="l">
              <a:spcBef>
                <a:spcPts val="1000"/>
              </a:spcBef>
              <a:buSzPct val="100000"/>
              <a:buChar char="•"/>
              <a:defRPr sz="3500"/>
            </a:pPr>
          </a:p>
        </p:txBody>
      </p:sp>
      <p:pic>
        <p:nvPicPr>
          <p:cNvPr id="205" name="Graphical user interface, application&#10;&#10;Description automatically generated" descr="Graphical user interface, applicationDescription automatically generate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1511" y="5319324"/>
            <a:ext cx="6678507" cy="32376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06" name="Graphical user interface, application&#10;&#10;Description automatically generated" descr="Graphical user interface, applicationDescription automatically generate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746" y="4479431"/>
            <a:ext cx="5488659" cy="38291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07" name="Graphical user interface, text&#10;&#10;Description automatically generated" descr="Graphical user interface, textDescription automatically generate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6515" y="1165013"/>
            <a:ext cx="5490917" cy="40233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/>
          <p:nvPr>
            <p:ph type="body" idx="4294967295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pc="183" sz="9200"/>
            </a:pPr>
          </a:p>
          <a:p>
            <a:pPr marL="0" indent="0">
              <a:spcBef>
                <a:spcPts val="2200"/>
              </a:spcBef>
              <a:buSzTx/>
              <a:buNone/>
              <a:defRPr b="1" spc="183" sz="9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hank you"/>
          <p:cNvSpPr txBox="1"/>
          <p:nvPr>
            <p:ph type="body" idx="4294967295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pc="183" sz="9200"/>
            </a:pPr>
          </a:p>
          <a:p>
            <a:pPr marL="0" indent="0">
              <a:spcBef>
                <a:spcPts val="2200"/>
              </a:spcBef>
              <a:buSzTx/>
              <a:buNone/>
              <a:defRPr b="1" spc="183" sz="9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ject Group Member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Project Group Members</a:t>
            </a:r>
          </a:p>
        </p:txBody>
      </p:sp>
      <p:sp>
        <p:nvSpPr>
          <p:cNvPr id="162" name="1. Manish Ramani ramani.ma@northeastern.edu…"/>
          <p:cNvSpPr txBox="1"/>
          <p:nvPr>
            <p:ph type="body" idx="4294967295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 marL="0" indent="0" defTabSz="352043">
              <a:spcBef>
                <a:spcPts val="600"/>
              </a:spcBef>
              <a:buSzTx/>
              <a:buNone/>
              <a:defRPr spc="52" sz="2618"/>
            </a:pPr>
            <a:r>
              <a:t>1. Manish Ramani </a:t>
            </a:r>
            <a:r>
              <a:rPr u="sng">
                <a:hlinkClick r:id="rId2" invalidUrl="" action="" tgtFrame="" tooltip="" history="1" highlightClick="0" endSnd="0"/>
              </a:rPr>
              <a:t>ramani.ma@northeastern.edu</a:t>
            </a:r>
            <a:r>
              <a:t> 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- GUI: Registration - System Admin with Validation,</a:t>
            </a:r>
          </a:p>
          <a:p>
            <a:pPr lvl="1" marL="0" indent="560546" defTabSz="352043">
              <a:spcBef>
                <a:spcPts val="600"/>
              </a:spcBef>
              <a:buSzTx/>
              <a:buNone/>
              <a:defRPr spc="30" sz="1540"/>
            </a:pPr>
            <a:r>
              <a:t> Renter - Update Car, Delete Car</a:t>
            </a:r>
          </a:p>
          <a:p>
            <a:pPr lvl="1" marL="0" indent="560546" defTabSz="352043">
              <a:spcBef>
                <a:spcPts val="600"/>
              </a:spcBef>
              <a:buSzTx/>
              <a:buNone/>
              <a:defRPr spc="30" sz="1540"/>
            </a:pPr>
            <a:r>
              <a:t> Lessee - Car Booking</a:t>
            </a:r>
          </a:p>
          <a:p>
            <a:pPr lvl="1" marL="0" indent="560546" defTabSz="352043">
              <a:spcBef>
                <a:spcPts val="600"/>
              </a:spcBef>
              <a:buSzTx/>
              <a:buNone/>
              <a:defRPr spc="30" sz="1540"/>
            </a:pPr>
            <a:r>
              <a:t> System Admin - Delete Renter, Delete Lessees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- Implementation of Booking Class Hierarchy with factory design, CarRentalSystemBase Class Hierarchy with Singleton design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- Written the controller methods responsible for the GUI implementation</a:t>
            </a:r>
            <a:endParaRPr spc="52" sz="2618"/>
          </a:p>
          <a:p>
            <a:pPr marL="0" indent="0" defTabSz="352043">
              <a:spcBef>
                <a:spcPts val="600"/>
              </a:spcBef>
              <a:buSzTx/>
              <a:buNone/>
              <a:defRPr spc="52" sz="2618"/>
            </a:pPr>
            <a:r>
              <a:t>2. Varad Desai </a:t>
            </a:r>
            <a:r>
              <a:rPr u="sng">
                <a:hlinkClick r:id="rId3" invalidUrl="" action="" tgtFrame="" tooltip="" history="1" highlightClick="0" endSnd="0"/>
              </a:rPr>
              <a:t>desai.var@northeastern.edu</a:t>
            </a:r>
            <a:r>
              <a:t> 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- GUI: Registration - Lessee and Renter with Validation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           Renter - Register Car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           Lessee - Update Booking, Delete Booking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           System Admin - View Invoice, Delete Booking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- Implementation of Car Class Hierarchy with factory design, Person Class Hierarchy with Renter, Lessee and System Admin with factory design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- Written the controller methods responsible for the GUI implementation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52" sz="2618"/>
            </a:pPr>
            <a:r>
              <a:t>- We had done some parts together by sharing screen</a:t>
            </a:r>
          </a:p>
          <a:p>
            <a:pPr marL="0" indent="0" defTabSz="352043">
              <a:spcBef>
                <a:spcPts val="600"/>
              </a:spcBef>
              <a:buSzTx/>
              <a:buNone/>
              <a:defRPr spc="30" sz="1540"/>
            </a:pPr>
            <a:r>
              <a:t>The File I/O - CSV, methods for sorting the lists with Comparator, methods for implementing logic involved (ex - Total fee calculation, adding constraints for disallowing any two lessees to book a same car at the same time, limiting a Lessee to book more than 3 cars at the same time) and powerpoint presentation are done together.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roblem Statement: Car Rental System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79" sz="3959"/>
            </a:lvl1pPr>
          </a:lstStyle>
          <a:p>
            <a:pPr/>
            <a:r>
              <a:t>Problem Statement: Car Rental System</a:t>
            </a:r>
          </a:p>
        </p:txBody>
      </p:sp>
      <p:sp>
        <p:nvSpPr>
          <p:cNvPr id="165" name="1. Register System Admins: PersonId, AdminId, Type, Name, LicenseNumber, DateOfBirth, EmailId, Password…"/>
          <p:cNvSpPr txBox="1"/>
          <p:nvPr>
            <p:ph type="body" idx="4294967295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 lvl="1" marL="0" indent="381000">
              <a:spcBef>
                <a:spcPts val="0"/>
              </a:spcBef>
              <a:buSzTx/>
              <a:buNone/>
            </a:pPr>
            <a:r>
              <a:t>1. Register System Admins: PersonId, AdminId, Type, Name, LicenseNumber, DateOfBirth, EmailId, Password </a:t>
            </a:r>
          </a:p>
          <a:p>
            <a:pPr lvl="1" marL="0" indent="381000">
              <a:spcBef>
                <a:spcPts val="0"/>
              </a:spcBef>
              <a:buSzTx/>
              <a:buNone/>
              <a:defRPr spc="28" sz="1400"/>
            </a:pPr>
            <a:r>
              <a:t> </a:t>
            </a:r>
            <a:r>
              <a:t> </a:t>
            </a:r>
            <a:endParaRPr spc="56" sz="2800"/>
          </a:p>
          <a:p>
            <a:pPr lvl="1" marL="0" indent="381000">
              <a:spcBef>
                <a:spcPts val="0"/>
              </a:spcBef>
              <a:buSzTx/>
              <a:buNone/>
            </a:pPr>
            <a:r>
              <a:t>2. Register Renter: PersonId, RenterId, Type, Name, LicenseNumber, DateOfBirth, EmailId, Password</a:t>
            </a:r>
          </a:p>
          <a:p>
            <a:pPr lvl="1" marL="0" indent="381000">
              <a:spcBef>
                <a:spcPts val="0"/>
              </a:spcBef>
              <a:buSzTx/>
              <a:buNone/>
              <a:defRPr spc="28" sz="1400"/>
            </a:pPr>
            <a:r>
              <a:t> </a:t>
            </a:r>
            <a:endParaRPr spc="56" sz="2800"/>
          </a:p>
          <a:p>
            <a:pPr lvl="1" marL="0" indent="381000">
              <a:spcBef>
                <a:spcPts val="0"/>
              </a:spcBef>
              <a:buSzTx/>
              <a:buNone/>
            </a:pPr>
            <a:r>
              <a:t>3. Register Cars: CarId, RenterId, Company, Name, NumberOfSeats, InsuranceNumber, RentPerHour</a:t>
            </a:r>
          </a:p>
          <a:p>
            <a:pPr lvl="1" marL="0" indent="381000">
              <a:spcBef>
                <a:spcPts val="0"/>
              </a:spcBef>
              <a:buSzTx/>
              <a:buNone/>
              <a:defRPr spc="28" sz="1400"/>
            </a:pPr>
            <a:r>
              <a:t> </a:t>
            </a:r>
            <a:endParaRPr spc="56" sz="2800"/>
          </a:p>
          <a:p>
            <a:pPr lvl="1" marL="0" indent="381000">
              <a:spcBef>
                <a:spcPts val="0"/>
              </a:spcBef>
              <a:buSzTx/>
              <a:buNone/>
            </a:pPr>
            <a:r>
              <a:t>4. Register Lessee: PersonId, LesseeId, Type, Name, LicenseNumber, DateOfBirth, EmailId, Password</a:t>
            </a:r>
          </a:p>
          <a:p>
            <a:pPr lvl="1" marL="0" indent="381000">
              <a:spcBef>
                <a:spcPts val="0"/>
              </a:spcBef>
              <a:buSzTx/>
              <a:buNone/>
              <a:defRPr spc="28" sz="1400"/>
            </a:pPr>
            <a:r>
              <a:t> </a:t>
            </a:r>
            <a:endParaRPr spc="56" sz="2800"/>
          </a:p>
          <a:p>
            <a:pPr lvl="1" marL="0" indent="381000">
              <a:spcBef>
                <a:spcPts val="0"/>
              </a:spcBef>
              <a:buSzTx/>
              <a:buNone/>
            </a:pPr>
            <a:r>
              <a:t>5. Once Registered, Renter can Add, Delete or Update Cars to be rented via the application</a:t>
            </a:r>
          </a:p>
          <a:p>
            <a:pPr lvl="1" marL="0" indent="381000">
              <a:spcBef>
                <a:spcPts val="0"/>
              </a:spcBef>
              <a:buSzTx/>
              <a:buNone/>
              <a:defRPr spc="28" sz="1400"/>
            </a:pPr>
            <a:r>
              <a:t> </a:t>
            </a:r>
            <a:endParaRPr spc="56" sz="2800"/>
          </a:p>
          <a:p>
            <a:pPr lvl="1" marL="0" indent="381000">
              <a:spcBef>
                <a:spcPts val="0"/>
              </a:spcBef>
              <a:buSzTx/>
              <a:buNone/>
            </a:pPr>
            <a:r>
              <a:t>6. While adding Car, Renter will enter all the details of the Car including its RentPerHour.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roblem Statement: Car Rental System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361188">
              <a:defRPr spc="79" sz="3950"/>
            </a:lvl1pPr>
          </a:lstStyle>
          <a:p>
            <a:pPr/>
            <a:r>
              <a:t>Problem Statement: Car Rental System</a:t>
            </a:r>
          </a:p>
        </p:txBody>
      </p:sp>
      <p:sp>
        <p:nvSpPr>
          <p:cNvPr id="168" name="7. Once Registered, Lessee can login to the system and the Lessee will select the Car for renting.…"/>
          <p:cNvSpPr txBox="1"/>
          <p:nvPr>
            <p:ph type="body" idx="4294967295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 lvl="1" marL="0" indent="373380" defTabSz="448055">
              <a:spcBef>
                <a:spcPts val="0"/>
              </a:spcBef>
              <a:buSzTx/>
              <a:buNone/>
              <a:defRPr spc="54" sz="2744"/>
            </a:pPr>
            <a:r>
              <a:t>7. Once Registered, Lessee can login to the system and the Lessee will select the Car for renting. </a:t>
            </a:r>
          </a:p>
          <a:p>
            <a:pPr lvl="1" marL="0" indent="373380" defTabSz="448055">
              <a:spcBef>
                <a:spcPts val="0"/>
              </a:spcBef>
              <a:buSzTx/>
              <a:buNone/>
              <a:defRPr spc="27" sz="1372"/>
            </a:pPr>
            <a:r>
              <a:t> </a:t>
            </a:r>
            <a:endParaRPr spc="54" sz="2744"/>
          </a:p>
          <a:p>
            <a:pPr lvl="1" marL="0" indent="373380" defTabSz="448055">
              <a:spcBef>
                <a:spcPts val="0"/>
              </a:spcBef>
              <a:buSzTx/>
              <a:buNone/>
              <a:defRPr spc="54" sz="2744"/>
            </a:pPr>
            <a:r>
              <a:t>8. After selecting the car, lessee will enter the Date and Time for which it wants to book the car and will book the car.</a:t>
            </a:r>
          </a:p>
          <a:p>
            <a:pPr lvl="1" marL="0" indent="373380" defTabSz="448055">
              <a:spcBef>
                <a:spcPts val="0"/>
              </a:spcBef>
              <a:buSzTx/>
              <a:buNone/>
              <a:defRPr spc="27" sz="1372"/>
            </a:pPr>
            <a:r>
              <a:t> </a:t>
            </a:r>
            <a:endParaRPr spc="54" sz="2744"/>
          </a:p>
          <a:p>
            <a:pPr lvl="1" marL="0" indent="373380" defTabSz="448055">
              <a:spcBef>
                <a:spcPts val="0"/>
              </a:spcBef>
              <a:buSzTx/>
              <a:buNone/>
              <a:defRPr spc="54" sz="2744"/>
            </a:pPr>
            <a:r>
              <a:t>9. Fees for the booking gets calculated and the booking is displayed in Lessee’s account page.</a:t>
            </a:r>
          </a:p>
          <a:p>
            <a:pPr lvl="1" marL="0" indent="373380" defTabSz="448055">
              <a:spcBef>
                <a:spcPts val="0"/>
              </a:spcBef>
              <a:buSzTx/>
              <a:buNone/>
              <a:defRPr spc="27" sz="1372"/>
            </a:pPr>
            <a:r>
              <a:t> </a:t>
            </a:r>
            <a:endParaRPr spc="54" sz="2744"/>
          </a:p>
          <a:p>
            <a:pPr lvl="1" marL="0" indent="373380" defTabSz="448055">
              <a:spcBef>
                <a:spcPts val="0"/>
              </a:spcBef>
              <a:buSzTx/>
              <a:buNone/>
              <a:defRPr spc="54" sz="2744"/>
            </a:pPr>
            <a:r>
              <a:t>10. System Admin has access to all the data of Renter , Renter’s registered cars, Lessees and Lessee’s bookings.</a:t>
            </a:r>
          </a:p>
          <a:p>
            <a:pPr lvl="1" marL="0" indent="373380" defTabSz="448055">
              <a:spcBef>
                <a:spcPts val="0"/>
              </a:spcBef>
              <a:buSzTx/>
              <a:buNone/>
              <a:defRPr spc="27" sz="1372"/>
            </a:pPr>
            <a:r>
              <a:t> </a:t>
            </a:r>
            <a:endParaRPr spc="54" sz="2744"/>
          </a:p>
          <a:p>
            <a:pPr lvl="1" marL="0" indent="373380" defTabSz="448055">
              <a:spcBef>
                <a:spcPts val="0"/>
              </a:spcBef>
              <a:buSzTx/>
              <a:buNone/>
              <a:defRPr spc="54" sz="2744"/>
            </a:pPr>
            <a:r>
              <a:t>11. System Admin can Remove and View these information if needed.</a:t>
            </a:r>
          </a:p>
          <a:p>
            <a:pPr lvl="1" marL="0" indent="373380" defTabSz="448055">
              <a:spcBef>
                <a:spcPts val="0"/>
              </a:spcBef>
              <a:buSzTx/>
              <a:buNone/>
              <a:defRPr spc="19" sz="980"/>
            </a:pPr>
            <a:r>
              <a:rPr spc="27" sz="1372"/>
              <a:t> </a:t>
            </a:r>
            <a:endParaRPr spc="27" sz="1372"/>
          </a:p>
          <a:p>
            <a:pPr lvl="1" marL="0" indent="373380" defTabSz="448055">
              <a:spcBef>
                <a:spcPts val="0"/>
              </a:spcBef>
              <a:buSzTx/>
              <a:buNone/>
              <a:defRPr spc="54" sz="2744"/>
            </a:pPr>
            <a:r>
              <a:t>12. Added a constraint of :</a:t>
            </a:r>
            <a:br/>
            <a:r>
              <a:t>- limiting a lessee to book maximum of 3 cars at a time</a:t>
            </a:r>
          </a:p>
          <a:p>
            <a:pPr lvl="1" marL="0" indent="373380" defTabSz="448055">
              <a:spcBef>
                <a:spcPts val="0"/>
              </a:spcBef>
              <a:buSzTx/>
              <a:buNone/>
              <a:defRPr spc="54" sz="2744"/>
            </a:pPr>
            <a:r>
              <a:t>- no two lessees can book same car for the same time slot.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bject Oriented Design Principles:…"/>
          <p:cNvSpPr txBox="1"/>
          <p:nvPr>
            <p:ph type="body" idx="13"/>
          </p:nvPr>
        </p:nvSpPr>
        <p:spPr>
          <a:xfrm>
            <a:off x="673100" y="2955760"/>
            <a:ext cx="11658600" cy="5008125"/>
          </a:xfrm>
          <a:prstGeom prst="rect">
            <a:avLst/>
          </a:prstGeom>
        </p:spPr>
        <p:txBody>
          <a:bodyPr/>
          <a:lstStyle/>
          <a:p>
            <a:pPr marL="342900" indent="-342900" algn="l" defTabSz="914400">
              <a:spcBef>
                <a:spcPts val="500"/>
              </a:spcBef>
              <a:buSzPct val="100000"/>
              <a:buChar char="•"/>
              <a:defRPr cap="none" spc="0" sz="2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Object Oriented Design Principles: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AutoNum type="arabicPeriod" startAt="1"/>
              <a:defRPr cap="none" spc="0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Abstraction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AutoNum type="arabicPeriod" startAt="1"/>
              <a:defRPr cap="none" spc="0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Encapsulation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AutoNum type="arabicPeriod" startAt="1"/>
              <a:defRPr cap="none" spc="0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Inheritance 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AutoNum type="arabicPeriod" startAt="1"/>
              <a:defRPr cap="none" spc="0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Polymorphism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Char char="•"/>
              <a:defRPr cap="none" spc="0" sz="2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42900" indent="-342900" algn="l" defTabSz="914400">
              <a:spcBef>
                <a:spcPts val="500"/>
              </a:spcBef>
              <a:buSzPct val="100000"/>
              <a:buChar char="•"/>
              <a:defRPr cap="none" spc="0" sz="2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S.O.L.I.D Design Principles: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AutoNum type="arabicPeriod" startAt="1"/>
              <a:defRPr cap="none" spc="0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 Responsibility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AutoNum type="arabicPeriod" startAt="1"/>
              <a:defRPr cap="none" spc="0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Open/Close 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AutoNum type="arabicPeriod" startAt="1"/>
              <a:defRPr cap="none" spc="0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Liskov Substitution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AutoNum type="arabicPeriod" startAt="1"/>
              <a:defRPr cap="none" spc="0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Interface Segregation</a:t>
            </a:r>
          </a:p>
          <a:p>
            <a:pPr marL="342900" indent="-342900" algn="l" defTabSz="914400">
              <a:spcBef>
                <a:spcPts val="500"/>
              </a:spcBef>
              <a:buSzPct val="100000"/>
              <a:buAutoNum type="arabicPeriod" startAt="1"/>
              <a:defRPr cap="none" spc="0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Dependency Inversion</a:t>
            </a:r>
          </a:p>
        </p:txBody>
      </p:sp>
      <p:sp>
        <p:nvSpPr>
          <p:cNvPr id="171" name="CAR RENTAL SYSTEM: Design principles"/>
          <p:cNvSpPr txBox="1"/>
          <p:nvPr>
            <p:ph type="title"/>
          </p:nvPr>
        </p:nvSpPr>
        <p:spPr>
          <a:xfrm>
            <a:off x="673099" y="1212850"/>
            <a:ext cx="11658601" cy="749301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CAR RENTAL SYSTEM: Design principles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lass hierarchy Diagram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Class hierarchy Diagram</a:t>
            </a:r>
          </a:p>
        </p:txBody>
      </p:sp>
      <p:pic>
        <p:nvPicPr>
          <p:cNvPr id="174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613" y="1842346"/>
            <a:ext cx="11270828" cy="53102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995" y="2167466"/>
            <a:ext cx="4973885" cy="42265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77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3342" y="2167466"/>
            <a:ext cx="4973885" cy="42265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78" name="Class hierarchy Diagram"/>
          <p:cNvSpPr txBox="1"/>
          <p:nvPr/>
        </p:nvSpPr>
        <p:spPr>
          <a:xfrm>
            <a:off x="758613" y="541866"/>
            <a:ext cx="11270828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Class hierarchy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lass hierarchy Diagram"/>
          <p:cNvSpPr txBox="1"/>
          <p:nvPr/>
        </p:nvSpPr>
        <p:spPr>
          <a:xfrm>
            <a:off x="758613" y="541866"/>
            <a:ext cx="11270828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Class hierarchy Diagram</a:t>
            </a:r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706" y="1745262"/>
            <a:ext cx="6394028" cy="54344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arRentalSystem: Design Patter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CarRentalSystem: Design Pattern</a:t>
            </a:r>
          </a:p>
        </p:txBody>
      </p:sp>
      <p:sp>
        <p:nvSpPr>
          <p:cNvPr id="184" name="Singleton Design Pattern…"/>
          <p:cNvSpPr txBox="1"/>
          <p:nvPr/>
        </p:nvSpPr>
        <p:spPr>
          <a:xfrm>
            <a:off x="771093" y="3029695"/>
            <a:ext cx="4660055" cy="1601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spcBef>
                <a:spcPts val="800"/>
              </a:spcBef>
              <a:defRPr u="sng"/>
            </a:pPr>
            <a:r>
              <a:t>Singleton Design Pattern</a:t>
            </a:r>
          </a:p>
          <a:p>
            <a:pPr>
              <a:spcBef>
                <a:spcPts val="800"/>
              </a:spcBef>
              <a:buSzPct val="100000"/>
              <a:buChar char="•"/>
            </a:pPr>
            <a:r>
              <a:t>CarRentalSystem</a:t>
            </a:r>
          </a:p>
        </p:txBody>
      </p:sp>
      <p:sp>
        <p:nvSpPr>
          <p:cNvPr id="185" name="Factory Design Pattern…"/>
          <p:cNvSpPr txBox="1"/>
          <p:nvPr/>
        </p:nvSpPr>
        <p:spPr>
          <a:xfrm>
            <a:off x="6514880" y="3029695"/>
            <a:ext cx="4660055" cy="369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spcBef>
                <a:spcPts val="800"/>
              </a:spcBef>
              <a:defRPr u="sng"/>
            </a:pPr>
            <a:r>
              <a:t>Factory Design Pattern</a:t>
            </a:r>
          </a:p>
          <a:p>
            <a:pPr>
              <a:spcBef>
                <a:spcPts val="800"/>
              </a:spcBef>
              <a:buSzPct val="100000"/>
              <a:buChar char="•"/>
            </a:pPr>
            <a:r>
              <a:t>Lessee</a:t>
            </a:r>
          </a:p>
          <a:p>
            <a:pPr>
              <a:spcBef>
                <a:spcPts val="800"/>
              </a:spcBef>
              <a:buSzPct val="100000"/>
              <a:buChar char="•"/>
            </a:pPr>
            <a:r>
              <a:t>Renter</a:t>
            </a:r>
          </a:p>
          <a:p>
            <a:pPr>
              <a:spcBef>
                <a:spcPts val="800"/>
              </a:spcBef>
              <a:buSzPct val="100000"/>
              <a:buChar char="•"/>
            </a:pPr>
            <a:r>
              <a:t>SystemAdmin</a:t>
            </a:r>
          </a:p>
          <a:p>
            <a:pPr>
              <a:spcBef>
                <a:spcPts val="800"/>
              </a:spcBef>
              <a:buSzPct val="100000"/>
              <a:buChar char="•"/>
            </a:pPr>
            <a:r>
              <a:t>Car</a:t>
            </a:r>
          </a:p>
          <a:p>
            <a:pPr>
              <a:spcBef>
                <a:spcPts val="800"/>
              </a:spcBef>
              <a:buSzPct val="100000"/>
              <a:buChar char="•"/>
            </a:pPr>
            <a:r>
              <a:t>Booking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